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20" Type="http://schemas.openxmlformats.org/officeDocument/2006/relationships/slide" Target="slides/slide15.xml"/><Relationship Id="rId41" Type="http://schemas.openxmlformats.org/officeDocument/2006/relationships/font" Target="fonts/Roboto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7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.fntdata"/><Relationship Id="rId16" Type="http://schemas.openxmlformats.org/officeDocument/2006/relationships/slide" Target="slides/slide11.xml"/><Relationship Id="rId38" Type="http://schemas.openxmlformats.org/officeDocument/2006/relationships/font" Target="fonts/Roboto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2d050f59e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2d050f59e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2d050f59e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2d050f59e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2d050f59e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2d050f59e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2d050f59e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2d050f59e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2d050f59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2d050f59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2d050f59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2d050f59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d050f59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d050f59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2d050f59e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2d050f59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2d050f59e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2d050f59e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d050f59e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d050f59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d050f59e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d050f59e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bd6fe2f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2bd6fe2f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e57464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e57464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e57464e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e57464e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62d050f59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62d050f59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2bd6fe2f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a2bd6fe2f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2bd6fe2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2bd6fe2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bd6fe2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bd6fe2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2bd6fe2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2bd6fe2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2bd6fe2f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2bd6fe2f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bd6fe2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bd6fe2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 faltantes</a:t>
            </a:r>
            <a:endParaRPr/>
          </a:p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pode se fazer?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Deixá-los como estão;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Deletar;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Preenchê-los com média, mediana ou moda;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Preenchê-los com valores aleatórios;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Interpolação;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Utilizar machine learning para preenchê-los.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16381" l="7579" r="6877" t="4170"/>
          <a:stretch/>
        </p:blipFill>
        <p:spPr>
          <a:xfrm>
            <a:off x="3807625" y="187917"/>
            <a:ext cx="3893352" cy="203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791250" y="3159350"/>
            <a:ext cx="830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Remoção de Linhas: </a:t>
            </a:r>
            <a:r>
              <a:rPr lang="pt-BR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Eliminar as instâncias (linhas) que contêm dados faltantes. Neste ponto, deve-se exigir cuidado, pois mesmo com um número baixo de instâncias, um valor faltante que seja importante, anula totalmente a utilidade da instância. Considerar o valor preditivo do valor faltante.</a:t>
            </a:r>
            <a:endParaRPr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Remoção de Colunas:</a:t>
            </a:r>
            <a:r>
              <a:rPr lang="pt-BR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 Excluir características (colunas) que possuem muitos dados ausentes. Isso pode ser feito se a variável não for crítica para a análise.</a:t>
            </a:r>
            <a:endParaRPr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 faltantes</a:t>
            </a:r>
            <a:endParaRPr/>
          </a:p>
        </p:txBody>
      </p:sp>
      <p:sp>
        <p:nvSpPr>
          <p:cNvPr id="119" name="Google Shape;119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22175" y="1192750"/>
            <a:ext cx="8352900" cy="28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pode se fazer?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Deletar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322100" y="2069550"/>
            <a:ext cx="5786400" cy="60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"column"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()]</a:t>
            </a:r>
            <a:endParaRPr b="1" sz="11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 = data.loc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~data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"column"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()]</a:t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pode se fazer?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Substituir por média, moda ou mediana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1000"/>
              </a:spcAft>
              <a:buSzPts val="1400"/>
              <a:buChar char="■"/>
            </a:pPr>
            <a:r>
              <a:rPr lang="pt-BR"/>
              <a:t>Situação torna-se interessante quando os dados faltantes podem ser considerados</a:t>
            </a:r>
            <a:br>
              <a:rPr lang="pt-BR"/>
            </a:br>
            <a:r>
              <a:rPr lang="pt-BR"/>
              <a:t>próximos ou semelhante aos presentes</a:t>
            </a:r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 faltantes</a:t>
            </a:r>
            <a:endParaRPr/>
          </a:p>
        </p:txBody>
      </p:sp>
      <p:sp>
        <p:nvSpPr>
          <p:cNvPr id="129" name="Google Shape;129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945025" y="2905513"/>
            <a:ext cx="7092000" cy="160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Substituir valores faltantes pela média</a:t>
            </a:r>
            <a:endParaRPr b="1" sz="1150">
              <a:solidFill>
                <a:schemeClr val="lt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df_media = df.fillna(df.mean())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Substituir valores faltantes pela mediana</a:t>
            </a:r>
            <a:endParaRPr b="1" sz="1150">
              <a:solidFill>
                <a:schemeClr val="lt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df_mediana = df.fillna(df.median())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Substituir valores faltantes pela moda (para colunas categóricas)</a:t>
            </a:r>
            <a:endParaRPr b="1" sz="1150">
              <a:solidFill>
                <a:schemeClr val="lt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df_moda = df.apply(</a:t>
            </a:r>
            <a:r>
              <a:rPr b="1" lang="pt-BR" sz="1150">
                <a:solidFill>
                  <a:srgbClr val="2E95D3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col: col.fillna(col.mode()[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 faltantes</a:t>
            </a:r>
            <a:endParaRPr/>
          </a:p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pode se fazer?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Interpolação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1412625" y="2001250"/>
            <a:ext cx="238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33F63"/>
                </a:solidFill>
              </a:rPr>
              <a:t>Caso os dados possuam algum padrão </a:t>
            </a:r>
            <a:r>
              <a:rPr lang="pt-BR" sz="1100">
                <a:solidFill>
                  <a:srgbClr val="233F63"/>
                </a:solidFill>
              </a:rPr>
              <a:t>aritmético</a:t>
            </a:r>
            <a:endParaRPr sz="1100">
              <a:solidFill>
                <a:srgbClr val="233F6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22175" y="2001250"/>
            <a:ext cx="5034900" cy="27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 = np.array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 = np.array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Ajuste de um polinômio linear (grau 1) aos dados</a:t>
            </a:r>
            <a:endParaRPr b="1"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coefficients = np.polyfit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Criar a função polinomial linear</a:t>
            </a:r>
            <a:endParaRPr b="1"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polinomio_linear = np.poly1d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coefficients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Gerar pontos para a curva interpolada</a:t>
            </a:r>
            <a:endParaRPr b="1"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x_interp = np.linspace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y_interp = polinomio_linear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x_interp</a:t>
            </a:r>
            <a:r>
              <a:rPr b="1" lang="pt-BR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54533" r="0" t="1729"/>
          <a:stretch/>
        </p:blipFill>
        <p:spPr>
          <a:xfrm>
            <a:off x="6344255" y="1182988"/>
            <a:ext cx="2277446" cy="34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Lidando com </a:t>
            </a:r>
            <a:r>
              <a:rPr i="1" lang="pt-BR"/>
              <a:t>outliers</a:t>
            </a:r>
            <a:endParaRPr i="1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 	   # método quantile() retorna os valores do 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   # primeiro e terceiro quartis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q1 = df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.quantile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q3 = df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.quantile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0.75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calcula-se a amplitude interquartil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iqr = q3 - q1</a:t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define-se quais são os limiares inferior 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   # e superior de outliers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upper_boundary = q3 + </a:t>
            </a:r>
            <a:r>
              <a:rPr b="1" lang="pt-BR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iqr</a:t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lower_boundary = q1 - </a:t>
            </a:r>
            <a:r>
              <a:rPr b="1" lang="pt-BR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iqr</a:t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1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filtra o dataset</a:t>
            </a:r>
            <a:endParaRPr b="1" sz="11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new_df = df.loc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lower_boundary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 \</a:t>
            </a:r>
            <a:endParaRPr b="1"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upper_boundary</a:t>
            </a:r>
            <a:r>
              <a:rPr b="1" lang="pt-BR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1" sz="1900"/>
          </a:p>
        </p:txBody>
      </p:sp>
      <p:sp>
        <p:nvSpPr>
          <p:cNvPr id="149" name="Google Shape;149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Lidando com valores duplicados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caso é interessante </a:t>
            </a:r>
            <a:r>
              <a:rPr lang="pt-BR"/>
              <a:t>removê</a:t>
            </a:r>
            <a:r>
              <a:rPr lang="pt-BR"/>
              <a:t>-los, da seguinte forma: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dataframe.drop_duplicates(</a:t>
            </a:r>
            <a:r>
              <a:rPr lang="pt-BR" u="sng"/>
              <a:t>inplace</a:t>
            </a:r>
            <a:r>
              <a:rPr lang="pt-BR"/>
              <a:t>=True).</a:t>
            </a:r>
            <a:endParaRPr/>
          </a:p>
        </p:txBody>
      </p:sp>
      <p:sp>
        <p:nvSpPr>
          <p:cNvPr id="157" name="Google Shape;157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4122600" y="2650350"/>
            <a:ext cx="42291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Obs: É interessante ressaltar que o </a:t>
            </a:r>
            <a:r>
              <a:rPr i="1" lang="pt-BR" sz="1800">
                <a:solidFill>
                  <a:srgbClr val="233F63"/>
                </a:solidFill>
              </a:rPr>
              <a:t>inplace=True</a:t>
            </a:r>
            <a:r>
              <a:rPr lang="pt-BR" sz="1800">
                <a:solidFill>
                  <a:srgbClr val="233F63"/>
                </a:solidFill>
              </a:rPr>
              <a:t> significa que a mudança é feita diretamente no DataFrame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Transformando Dados</a:t>
            </a:r>
            <a:endParaRPr/>
          </a:p>
        </p:txBody>
      </p:sp>
      <p:sp>
        <p:nvSpPr>
          <p:cNvPr id="165" name="Google Shape;165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122325" y="1682850"/>
            <a:ext cx="6737400" cy="17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b="1" lang="pt-BR" sz="1150">
                <a:solidFill>
                  <a:srgbClr val="2E95D3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LabelEncoder</a:t>
            </a:r>
            <a:endParaRPr b="1" sz="11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Exemplo de DataFrame com uma coluna categórica</a:t>
            </a:r>
            <a:endParaRPr b="1"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 = {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'Categoria'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b="1" sz="11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df = pd.DataFrame(data)</a:t>
            </a:r>
            <a:endParaRPr b="1" sz="11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Aplicar label encoding</a:t>
            </a:r>
            <a:endParaRPr b="1"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label_encoder = LabelEncoder()</a:t>
            </a:r>
            <a:endParaRPr b="1" sz="11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df[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'Categoria_encoded'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= label_encoder.fit_transform(df[</a:t>
            </a:r>
            <a:r>
              <a:rPr b="1" lang="pt-BR" sz="1150">
                <a:solidFill>
                  <a:srgbClr val="00A67D"/>
                </a:solidFill>
                <a:latin typeface="Courier New"/>
                <a:ea typeface="Courier New"/>
                <a:cs typeface="Courier New"/>
                <a:sym typeface="Courier New"/>
              </a:rPr>
              <a:t>'Categoria'</a:t>
            </a:r>
            <a:r>
              <a:rPr b="1" lang="pt-BR" sz="11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122325" y="1119438"/>
            <a:ext cx="52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Com Sklearn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Transformando Dados</a:t>
            </a:r>
            <a:endParaRPr/>
          </a:p>
        </p:txBody>
      </p:sp>
      <p:sp>
        <p:nvSpPr>
          <p:cNvPr id="174" name="Google Shape;174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1122325" y="1682850"/>
            <a:ext cx="6737400" cy="63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desempenho_dict = 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pt-B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'ruim'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'medio'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'bom'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'desempenho'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.replace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desempenho_dict</a:t>
            </a:r>
            <a:r>
              <a:rPr b="1" lang="pt-BR" sz="12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50">
              <a:solidFill>
                <a:srgbClr val="2E95D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1122325" y="1119438"/>
            <a:ext cx="52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Com Dicionários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Transformando Dados</a:t>
            </a:r>
            <a:endParaRPr/>
          </a:p>
        </p:txBody>
      </p:sp>
      <p:sp>
        <p:nvSpPr>
          <p:cNvPr id="183" name="Google Shape;183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1122325" y="2235525"/>
            <a:ext cx="6737400" cy="204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data = {</a:t>
            </a:r>
            <a:r>
              <a:rPr b="1" lang="pt-BR" sz="1150">
                <a:solidFill>
                  <a:srgbClr val="00A67D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'Velocidade_km_h'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df = pd.DataFrame(data)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Fator de conversão de km/h para m/s</a:t>
            </a:r>
            <a:endParaRPr b="1" sz="1150">
              <a:solidFill>
                <a:schemeClr val="lt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fator_conversao = 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pt-BR" sz="1150">
                <a:solidFill>
                  <a:srgbClr val="DF3079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3.6</a:t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chemeClr val="lt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Aplicar a conversão da coluna de km/h para m/s</a:t>
            </a:r>
            <a:endParaRPr b="1" sz="1150">
              <a:solidFill>
                <a:schemeClr val="lt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df[</a:t>
            </a:r>
            <a:r>
              <a:rPr b="1" lang="pt-BR" sz="1150">
                <a:solidFill>
                  <a:srgbClr val="00A67D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'Velocidade_m_s'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= df[</a:t>
            </a:r>
            <a:r>
              <a:rPr b="1" lang="pt-BR" sz="1150">
                <a:solidFill>
                  <a:srgbClr val="00A67D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'Velocidade_km_h'</a:t>
            </a:r>
            <a:r>
              <a:rPr b="1" lang="pt-BR" sz="11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* fator_conversao</a:t>
            </a:r>
            <a:endParaRPr b="1"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122325" y="1119438"/>
            <a:ext cx="52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Mudando ou convertendo unidades e valores</a:t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1122325" y="1692788"/>
            <a:ext cx="5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Exemplo: converter km/h para m/s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 e adequação de colunas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822175" y="1152475"/>
            <a:ext cx="820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df.rename(columns={'antiga_coluna': 'nova_coluna'}, inplace=True)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df['coluna'].astype(novo_tipo)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df['coluna'].apply(lambda x: funcao_transformacao(x))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df['coluna'].map({'valor1': novo_valor1, 'valor2': novo_valor2})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 dos Dados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Limpeza e adequação de colunas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822175" y="1152475"/>
            <a:ext cx="82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pd.cut(df['coluna'], bins=[limite1, limite2, limite3], labels=['categoria1', 'categoria2'])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df['coluna_texto'].str.upper()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pd.to_datetime(df['coluna_data'], format='%Y-%m-%d')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latin typeface="Courier New"/>
                <a:ea typeface="Courier New"/>
                <a:cs typeface="Courier New"/>
                <a:sym typeface="Courier New"/>
              </a:rPr>
              <a:t>df.drop(['coluna1', 'coluna2'], axis=1, inplace=True)</a:t>
            </a:r>
            <a:endParaRPr/>
          </a:p>
        </p:txBody>
      </p:sp>
      <p:sp>
        <p:nvSpPr>
          <p:cNvPr id="202" name="Google Shape;202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Considerações finais</a:t>
            </a:r>
            <a:endParaRPr/>
          </a:p>
        </p:txBody>
      </p:sp>
      <p:sp>
        <p:nvSpPr>
          <p:cNvPr id="209" name="Google Shape;209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limpeza de dados é uma etapa indispensável no processo de análise de dados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Influenciando diretamente a qualidade das decisões e análises baseadas nesses dados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➢"/>
            </a:pPr>
            <a:r>
              <a:rPr lang="pt-BR"/>
              <a:t>Um bom processo de limpeza de dados deve ser meticuloso, bem documentado e adaptado às necessidades específicas do conjunto de dados e do contexto do projeto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- Limpeza e Tratamento dos Dados</a:t>
            </a:r>
            <a:endParaRPr/>
          </a:p>
        </p:txBody>
      </p:sp>
      <p:sp>
        <p:nvSpPr>
          <p:cNvPr id="217" name="Google Shape;217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Explicando a base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audible.csv é um dataset de audiobooks coletados na </a:t>
            </a:r>
            <a:r>
              <a:rPr i="1" lang="pt-BR"/>
              <a:t>web </a:t>
            </a:r>
            <a:r>
              <a:rPr lang="pt-BR"/>
              <a:t>do site audible.in, nele temos desde os autores dos </a:t>
            </a:r>
            <a:r>
              <a:rPr i="1" lang="pt-BR"/>
              <a:t>audiobooks</a:t>
            </a:r>
            <a:r>
              <a:rPr lang="pt-BR"/>
              <a:t> até as datas de lançamento, representando detalhes importantes de audiobooks de 1998 até 2025 (incluindo lançamentos planejados).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O </a:t>
            </a:r>
            <a:r>
              <a:rPr i="1" lang="pt-BR"/>
              <a:t>dataset </a:t>
            </a:r>
            <a:r>
              <a:rPr lang="pt-BR"/>
              <a:t>original </a:t>
            </a:r>
            <a:r>
              <a:rPr lang="pt-BR"/>
              <a:t>contém</a:t>
            </a:r>
            <a:r>
              <a:rPr lang="pt-BR"/>
              <a:t> 87489 instâncias, contudo, foram reduzidas para 1750 para fins didáticos e  para não consumir tanto espaço na memória.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- Limpeza e Tratamento dos Dados</a:t>
            </a:r>
            <a:endParaRPr/>
          </a:p>
        </p:txBody>
      </p:sp>
      <p:sp>
        <p:nvSpPr>
          <p:cNvPr id="225" name="Google Shape;225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Desafio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Vocês </a:t>
            </a:r>
            <a:r>
              <a:rPr lang="pt-BR"/>
              <a:t>terão</a:t>
            </a:r>
            <a:r>
              <a:rPr lang="pt-BR"/>
              <a:t> duas bases: audible_uncleaned_reduced e audible_cleaned_reduced, o principal desafio é deixar  a base de dados </a:t>
            </a:r>
            <a:r>
              <a:rPr i="1" lang="pt-BR"/>
              <a:t>audible_uncleaned_reduced</a:t>
            </a:r>
            <a:r>
              <a:rPr lang="pt-BR"/>
              <a:t> o mais próximo possível da </a:t>
            </a:r>
            <a:r>
              <a:rPr i="1" lang="pt-BR"/>
              <a:t>audible_cleaned_reduced.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base, temos que os campos foram salvos de maneira que é de difícil utilização, assim, precisam ser ajustados e limpados. Por exemplo, o campo “</a:t>
            </a:r>
            <a:r>
              <a:rPr i="1" lang="pt-BR"/>
              <a:t>time</a:t>
            </a:r>
            <a:r>
              <a:rPr lang="pt-BR"/>
              <a:t>” se encontra no formato “</a:t>
            </a:r>
            <a:r>
              <a:rPr i="1" lang="pt-BR"/>
              <a:t>x hours and y minutes</a:t>
            </a:r>
            <a:r>
              <a:rPr lang="pt-BR"/>
              <a:t>”, necessitando de um tratamento para o campo ser representado por um número de horas ou minutos fixo.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Caso haja valores faltantes (</a:t>
            </a:r>
            <a:r>
              <a:rPr i="1" lang="pt-BR"/>
              <a:t>missing values</a:t>
            </a:r>
            <a:r>
              <a:rPr lang="pt-BR"/>
              <a:t>), trate eles com a mediana ou média, não exclua-os.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31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</a:t>
            </a:r>
            <a:endParaRPr/>
          </a:p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limpeza de dados é um componente crítico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Etapa fundamental para garantir a qualidade e a precisão dos insights derivados dos dados 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Todo os outros processos </a:t>
            </a:r>
            <a:br>
              <a:rPr lang="pt-BR"/>
            </a:br>
            <a:r>
              <a:rPr lang="pt-BR"/>
              <a:t>dependem dessa etapa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571" y="2436025"/>
            <a:ext cx="4151971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</a:t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Melhora a Qualidade dos Dados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Dados brutos geralmente contêm erros, valores faltantes e informações inconsistentes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Facilita a Análise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Dados limpos e bem organizados são mais fáceis de manipular e analisar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Reduz Riscos de Decisões Incorretas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Decisões baseadas em dados sujos ou mal interpretados podem ser desastrosas para um negócio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Importância</a:t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Melhora a Eficiência dos Modelos de </a:t>
            </a:r>
            <a:r>
              <a:rPr i="1" lang="pt-BR"/>
              <a:t>Machine Learning</a:t>
            </a:r>
            <a:endParaRPr i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o </a:t>
            </a:r>
            <a:r>
              <a:rPr i="1" lang="pt-BR"/>
              <a:t>machine learning</a:t>
            </a:r>
            <a:r>
              <a:rPr lang="pt-BR"/>
              <a:t>, a qualidade dos dados de entrada é crucial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Dados limpos e bem preparados podem melhorar significativamente o desempenho dos modelos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Facilita o Compliance e a Governança de Dados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muitos setores, existem regulamentações rigorosas sobre a manipulação de dados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Dados limpos e bem documentados facilitam a adesão a essas normas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importantes a considerar</a:t>
            </a:r>
            <a:endParaRPr/>
          </a:p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Identificação de Dados Incompletos, Incorretos ou Irrelevantes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Isso envolve encontrar lacunas, erros ou discrepâncias nos dados</a:t>
            </a:r>
            <a:br>
              <a:rPr lang="pt-BR"/>
            </a:b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Tratamento de Valores Faltantes 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Decidir se os valores faltantes devem ser preenchidos, ignorados ou removidos, dependendo do contexto e do impacto nos resultados da análise</a:t>
            </a:r>
            <a:br>
              <a:rPr lang="pt-BR"/>
            </a:b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Padronização e Normalização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Dados de diferentes fontes podem precisar ser padronizados em um formato comum. A normalização ajuda a trazer os dados para uma escala comum, facilitando comparações e análises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importantes a considerar</a:t>
            </a:r>
            <a:endParaRPr/>
          </a:p>
        </p:txBody>
      </p:sp>
      <p:sp>
        <p:nvSpPr>
          <p:cNvPr id="82" name="Google Shape;82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Detecção e Remoção de </a:t>
            </a:r>
            <a:r>
              <a:rPr i="1" lang="pt-BR"/>
              <a:t>Outliers</a:t>
            </a:r>
            <a:r>
              <a:rPr lang="pt-BR"/>
              <a:t> (Valores Atípicos)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Identificar e tratar </a:t>
            </a:r>
            <a:r>
              <a:rPr i="1" lang="pt-BR"/>
              <a:t>outliers</a:t>
            </a:r>
            <a:r>
              <a:rPr lang="pt-BR"/>
              <a:t> é crucial, pois eles podem distorcer análises e modelos preditivos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Verificação de Consistência e Precisão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Garantir que os dados não contenham contradições e estejam alinhados com outras fontes ou conhecimentos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Automatização do Processo de Limpeza de Dados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Com o avanço das tecnologias, muitos aspectos da limpeza de dados podem ser automatizados, mas é essencial supervisionar e ajustar esses processos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importantes a considerar</a:t>
            </a:r>
            <a:endParaRPr/>
          </a:p>
        </p:txBody>
      </p:sp>
      <p:sp>
        <p:nvSpPr>
          <p:cNvPr id="90" name="Google Shape;90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791250" y="1186425"/>
            <a:ext cx="835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Documentação e Registro de Processos de Limpeza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Manter registros detalhados de como os dados foram limpos e transformados é crucial para a transparência e a replicabilidade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450" y="2256625"/>
            <a:ext cx="4500574" cy="25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 faltantes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791250" y="1186413"/>
            <a:ext cx="26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aparecem: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None</a:t>
            </a:r>
            <a:endParaRPr/>
          </a:p>
        </p:txBody>
      </p:sp>
      <p:sp>
        <p:nvSpPr>
          <p:cNvPr id="100" name="Google Shape;100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861775" y="1734400"/>
            <a:ext cx="3460200" cy="2796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nullvalues = data.isna().sum()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print(nullvalues)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product_id      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product_name    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category        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discounted_price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actual_price    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discount_percentage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rating                 0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rating_count           2</a:t>
            </a:r>
            <a:endParaRPr b="1"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861775" y="1186413"/>
            <a:ext cx="26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Como retorná-los: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